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1003" r:id="rId2"/>
    <p:sldId id="1004" r:id="rId3"/>
    <p:sldId id="1005" r:id="rId4"/>
    <p:sldId id="1006" r:id="rId5"/>
    <p:sldId id="1007" r:id="rId6"/>
    <p:sldId id="1008" r:id="rId7"/>
    <p:sldId id="1009" r:id="rId8"/>
    <p:sldId id="1010" r:id="rId9"/>
    <p:sldId id="1011" r:id="rId10"/>
    <p:sldId id="1012" r:id="rId11"/>
    <p:sldId id="1013" r:id="rId12"/>
    <p:sldId id="101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490538"/>
            <a:ext cx="4114800" cy="3086100"/>
          </a:xfrm>
          <a:prstGeom prst="rect">
            <a:avLst/>
          </a:prstGeom>
        </p:spPr>
      </p:sp>
      <p:sp>
        <p:nvSpPr>
          <p:cNvPr id="3" name="Notes Placeholder 2"/>
          <p:cNvSpPr>
            <a:spLocks noGrp="1"/>
          </p:cNvSpPr>
          <p:nvPr>
            <p:ph type="body" idx="1"/>
          </p:nvPr>
        </p:nvSpPr>
        <p:spPr>
          <a:xfrm>
            <a:off x="435429" y="3575957"/>
            <a:ext cx="6154057" cy="3600450"/>
          </a:xfrm>
          <a:prstGeom prst="rect">
            <a:avLst/>
          </a:prstGeom>
        </p:spPr>
        <p:txBody>
          <a:bodyPr/>
          <a:lstStyle/>
          <a:p>
            <a:r>
              <a:rPr lang="en-US" b="1" dirty="0"/>
              <a:t>This presentation is provided because the TaxSlayer software does not always provide options for properly reporting income received on a 1099-MISC. This</a:t>
            </a:r>
            <a:r>
              <a:rPr lang="en-US" b="1" baseline="0" dirty="0"/>
              <a:t> presentation can be used to refresh the knowledge of returning volunteers. For new volunteers, it is recommended that this lesson be used to reinforce the training following lessons on Business Income (Self-Employment), Royalties, and Other Income.</a:t>
            </a:r>
            <a:endParaRPr lang="en-US" b="1" dirty="0"/>
          </a:p>
          <a:p>
            <a:endParaRPr lang="en-US" b="1" dirty="0"/>
          </a:p>
          <a:p>
            <a:r>
              <a:rPr lang="en-US" b="1" dirty="0"/>
              <a:t>The</a:t>
            </a:r>
            <a:r>
              <a:rPr lang="en-US" b="1" baseline="0" dirty="0"/>
              <a:t> following examples illustrate this TaxSlayer issue:</a:t>
            </a:r>
          </a:p>
          <a:p>
            <a:endParaRPr lang="en-US" b="1" baseline="0" dirty="0"/>
          </a:p>
          <a:p>
            <a:pPr marL="228600" indent="-228600">
              <a:buAutoNum type="arabicPeriod"/>
            </a:pPr>
            <a:r>
              <a:rPr lang="en-US" b="1" baseline="0" dirty="0"/>
              <a:t>When royalties are reported on a 1099-MISC, the taxpayer must be interviewed to determine the source of the royalties.  Gas and Oil royalties are reported using Schedule E while royalties from a taxpayer’s own work product such as a song or a book are reported as business income on Schedule C.  When the income is entered in the “Royalties” block on the TaxSlayer 1099-MISC input screen, the only option provided is schedule E.</a:t>
            </a:r>
            <a:br>
              <a:rPr lang="en-US" b="1" baseline="0" dirty="0"/>
            </a:br>
            <a:endParaRPr lang="en-US" b="1" baseline="0" dirty="0"/>
          </a:p>
          <a:p>
            <a:pPr marL="228600" indent="-228600">
              <a:buAutoNum type="arabicPeriod"/>
            </a:pPr>
            <a:r>
              <a:rPr lang="en-US" b="1" baseline="0" dirty="0"/>
              <a:t>When “non-employee compensation” is reported on a 1099-MISC, the taxpayer must be interviewed to determine whether the income is truly self-employment income.  If it is self-employment it is reported on Schedule C.  However, in some cases it will be determined that the taxpayer was not in a “business” situation and the income should be reported as other income on line 21 of the Form 1040.  TaxSlayer only provides one option for non-employee compensation: Schedule C</a:t>
            </a:r>
            <a:br>
              <a:rPr lang="en-US" b="1" baseline="0" dirty="0"/>
            </a:br>
            <a:endParaRPr lang="en-US" b="1" baseline="0" dirty="0"/>
          </a:p>
          <a:p>
            <a:pPr marL="228600" indent="-228600">
              <a:buAutoNum type="arabicPeriod"/>
            </a:pPr>
            <a:r>
              <a:rPr lang="en-US" b="1" baseline="0" dirty="0"/>
              <a:t>Conversely, when “other income” is reported on a 1099-MISC, the interview may determine that it is actually self-employment income. However, if the income is entered in the “other income” box, TaxSlayer automatically sends it to line 21.</a:t>
            </a:r>
          </a:p>
          <a:p>
            <a:pPr marL="228600" indent="-228600">
              <a:buAutoNum type="arabicPeriod"/>
            </a:pPr>
            <a:endParaRPr lang="en-US" b="1" baseline="0" dirty="0"/>
          </a:p>
          <a:p>
            <a:pPr marL="0" indent="0">
              <a:buNone/>
            </a:pPr>
            <a:r>
              <a:rPr lang="en-US" b="1" baseline="0" dirty="0"/>
              <a:t>This presentation provides information </a:t>
            </a:r>
            <a:r>
              <a:rPr lang="en-US" b="1" u="sng" baseline="0" dirty="0"/>
              <a:t>approved by the IRS</a:t>
            </a:r>
            <a:r>
              <a:rPr lang="en-US" b="1" u="none" baseline="0" dirty="0"/>
              <a:t> </a:t>
            </a:r>
            <a:r>
              <a:rPr lang="en-US" b="1" baseline="0" dirty="0"/>
              <a:t>for entering income reported on a 1099-MISC so that it will be reported properly on the return</a:t>
            </a:r>
          </a:p>
          <a:p>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1</a:t>
            </a:fld>
            <a:endParaRPr lang="en-US"/>
          </a:p>
        </p:txBody>
      </p:sp>
    </p:spTree>
    <p:extLst>
      <p:ext uri="{BB962C8B-B14F-4D97-AF65-F5344CB8AC3E}">
        <p14:creationId xmlns:p14="http://schemas.microsoft.com/office/powerpoint/2010/main" val="1371011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0" dirty="0"/>
              <a:t>TaxSlayer will not accept an entry in Box 6. Use Box 3 for Medicaid Waiver payments, Box 7 for other caregiver payments</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10</a:t>
            </a:fld>
            <a:endParaRPr lang="en-US"/>
          </a:p>
        </p:txBody>
      </p:sp>
    </p:spTree>
    <p:extLst>
      <p:ext uri="{BB962C8B-B14F-4D97-AF65-F5344CB8AC3E}">
        <p14:creationId xmlns:p14="http://schemas.microsoft.com/office/powerpoint/2010/main" val="1343971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A90959AA-B4C9-4186-935C-A6C29F65C9A5}" type="slidenum">
              <a:rPr lang="en-US" smtClean="0"/>
              <a:t>11</a:t>
            </a:fld>
            <a:endParaRPr lang="en-US"/>
          </a:p>
        </p:txBody>
      </p:sp>
    </p:spTree>
    <p:extLst>
      <p:ext uri="{BB962C8B-B14F-4D97-AF65-F5344CB8AC3E}">
        <p14:creationId xmlns:p14="http://schemas.microsoft.com/office/powerpoint/2010/main" val="489058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371600" y="1143000"/>
            <a:ext cx="4114800" cy="3086100"/>
          </a:xfrm>
          <a:prstGeom prst="rect">
            <a:avLst/>
          </a:prstGeom>
          <a:ln/>
        </p:spPr>
      </p:sp>
      <p:sp>
        <p:nvSpPr>
          <p:cNvPr id="8909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8909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B108B660-481A-4AB6-B859-60257C9C8A34}" type="slidenum">
              <a:rPr lang="en-US" altLang="en-US" smtClean="0"/>
              <a:pPr>
                <a:spcBef>
                  <a:spcPct val="0"/>
                </a:spcBef>
              </a:pPr>
              <a:t>12</a:t>
            </a:fld>
            <a:endParaRPr lang="en-US" altLang="en-US"/>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2372613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A90959AA-B4C9-4186-935C-A6C29F65C9A5}" type="slidenum">
              <a:rPr lang="en-US" smtClean="0"/>
              <a:t>2</a:t>
            </a:fld>
            <a:endParaRPr lang="en-US"/>
          </a:p>
        </p:txBody>
      </p:sp>
    </p:spTree>
    <p:extLst>
      <p:ext uri="{BB962C8B-B14F-4D97-AF65-F5344CB8AC3E}">
        <p14:creationId xmlns:p14="http://schemas.microsoft.com/office/powerpoint/2010/main" val="6301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Highlighted fields are the</a:t>
            </a:r>
            <a:r>
              <a:rPr lang="en-US" baseline="0" dirty="0"/>
              <a:t> ones we normally deal with</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3</a:t>
            </a:fld>
            <a:endParaRPr lang="en-US"/>
          </a:p>
        </p:txBody>
      </p:sp>
    </p:spTree>
    <p:extLst>
      <p:ext uri="{BB962C8B-B14F-4D97-AF65-F5344CB8AC3E}">
        <p14:creationId xmlns:p14="http://schemas.microsoft.com/office/powerpoint/2010/main" val="262892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Medicaid waiver</a:t>
            </a:r>
            <a:r>
              <a:rPr lang="en-US" baseline="0" dirty="0"/>
              <a:t> information in slide deck 24</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4</a:t>
            </a:fld>
            <a:endParaRPr lang="en-US"/>
          </a:p>
        </p:txBody>
      </p:sp>
    </p:spTree>
    <p:extLst>
      <p:ext uri="{BB962C8B-B14F-4D97-AF65-F5344CB8AC3E}">
        <p14:creationId xmlns:p14="http://schemas.microsoft.com/office/powerpoint/2010/main" val="86454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171450" indent="-171450">
              <a:buFont typeface="Arial" panose="020B0604020202020204" pitchFamily="34" charset="0"/>
              <a:buChar char="•"/>
            </a:pPr>
            <a:r>
              <a:rPr lang="en-US" b="1" dirty="0"/>
              <a:t>IRS SPEC guidance varies from the</a:t>
            </a:r>
            <a:r>
              <a:rPr lang="en-US" b="1" baseline="0" dirty="0"/>
              <a:t> traditional practice to “Key What You See”</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5</a:t>
            </a:fld>
            <a:endParaRPr lang="en-US"/>
          </a:p>
        </p:txBody>
      </p:sp>
    </p:spTree>
    <p:extLst>
      <p:ext uri="{BB962C8B-B14F-4D97-AF65-F5344CB8AC3E}">
        <p14:creationId xmlns:p14="http://schemas.microsoft.com/office/powerpoint/2010/main" val="2045962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If the taxpayer was in the business of writing,</a:t>
            </a:r>
            <a:r>
              <a:rPr lang="en-US" b="1" baseline="0" dirty="0"/>
              <a:t> singing, inventing etc., then royalties for that work go on Schedule C. If the royalties are for something they are no longer in the business but </a:t>
            </a:r>
            <a:r>
              <a:rPr lang="en-US" b="1" dirty="0"/>
              <a:t>being paid for something that the taxpayer produced such as a song, book, invention, etc. then it is the result of work that they performed (i.e.</a:t>
            </a:r>
            <a:r>
              <a:rPr lang="en-US" b="1" baseline="0" dirty="0"/>
              <a:t> self-employment) so per Pub 17, it is reported on </a:t>
            </a:r>
            <a:r>
              <a:rPr lang="en-US" b="1" baseline="0" dirty="0" err="1"/>
              <a:t>Sch</a:t>
            </a:r>
            <a:r>
              <a:rPr lang="en-US" b="1" baseline="0" dirty="0"/>
              <a:t> C</a:t>
            </a:r>
          </a:p>
          <a:p>
            <a:endParaRPr lang="en-US" b="1" baseline="0" dirty="0"/>
          </a:p>
          <a:p>
            <a:r>
              <a:rPr lang="en-US" b="1" baseline="0" dirty="0"/>
              <a:t>See NTTC Training Slide Set #19 </a:t>
            </a:r>
            <a:r>
              <a:rPr lang="en-US" b="1" i="1" baseline="0" dirty="0"/>
              <a:t>Income Rent and Royalty </a:t>
            </a:r>
            <a:r>
              <a:rPr lang="en-US" b="1" baseline="0" dirty="0"/>
              <a:t>for more information</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6</a:t>
            </a:fld>
            <a:endParaRPr lang="en-US"/>
          </a:p>
        </p:txBody>
      </p:sp>
    </p:spTree>
    <p:extLst>
      <p:ext uri="{BB962C8B-B14F-4D97-AF65-F5344CB8AC3E}">
        <p14:creationId xmlns:p14="http://schemas.microsoft.com/office/powerpoint/2010/main" val="2394517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Some businesses and non-profits (e.g. Churches) will report income in box 3 as other income even though the taxpayer performed substantial work</a:t>
            </a:r>
            <a:r>
              <a:rPr lang="en-US" b="1" baseline="0" dirty="0"/>
              <a:t> or services during the year (e.g. Choir Director, janitor, etc.).</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7</a:t>
            </a:fld>
            <a:endParaRPr lang="en-US" dirty="0"/>
          </a:p>
        </p:txBody>
      </p:sp>
    </p:spTree>
    <p:extLst>
      <p:ext uri="{BB962C8B-B14F-4D97-AF65-F5344CB8AC3E}">
        <p14:creationId xmlns:p14="http://schemas.microsoft.com/office/powerpoint/2010/main" val="2822717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Sometimes</a:t>
            </a:r>
            <a:r>
              <a:rPr lang="en-US" b="1" baseline="0" dirty="0"/>
              <a:t> a payer will incorrectly report income in Box 6 such as Medicaid Waiver Payments or payments for participation in a medical study or trial</a:t>
            </a:r>
            <a:br>
              <a:rPr lang="en-US" b="1" baseline="0" dirty="0"/>
            </a:br>
            <a:br>
              <a:rPr lang="en-US" b="1" baseline="0" dirty="0"/>
            </a:br>
            <a:r>
              <a:rPr lang="en-US" b="1" dirty="0"/>
              <a:t>See NTTC</a:t>
            </a:r>
            <a:r>
              <a:rPr lang="en-US" b="1" baseline="0" dirty="0"/>
              <a:t> Training Slide Set #24 </a:t>
            </a:r>
            <a:r>
              <a:rPr lang="en-US" b="1" i="1" baseline="0" dirty="0"/>
              <a:t>Income Other – Medicaid Waiver </a:t>
            </a:r>
            <a:r>
              <a:rPr lang="en-US" b="1" baseline="0" dirty="0"/>
              <a:t>for more information</a:t>
            </a:r>
            <a:endParaRPr lang="en-US" b="1"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8</a:t>
            </a:fld>
            <a:endParaRPr lang="en-US"/>
          </a:p>
        </p:txBody>
      </p:sp>
    </p:spTree>
    <p:extLst>
      <p:ext uri="{BB962C8B-B14F-4D97-AF65-F5344CB8AC3E}">
        <p14:creationId xmlns:p14="http://schemas.microsoft.com/office/powerpoint/2010/main" val="3126319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b="1" dirty="0"/>
              <a:t>A thorough interview is required to determine if the taxpayer was actually engaged in a business</a:t>
            </a:r>
          </a:p>
          <a:p>
            <a:endParaRPr lang="en-US" b="1" dirty="0"/>
          </a:p>
          <a:p>
            <a:r>
              <a:rPr lang="en-US" b="1" dirty="0"/>
              <a:t>See NTTC Training Slide Set #15 </a:t>
            </a:r>
            <a:r>
              <a:rPr lang="en-US" b="1" i="1" dirty="0"/>
              <a:t>Income Business </a:t>
            </a:r>
            <a:r>
              <a:rPr lang="en-US" b="1" dirty="0"/>
              <a:t>for more information</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64E2209-50D3-475E-99D1-810681024729}" type="slidenum">
              <a:rPr lang="en-US" smtClean="0"/>
              <a:pPr/>
              <a:t>9</a:t>
            </a:fld>
            <a:endParaRPr lang="en-US"/>
          </a:p>
        </p:txBody>
      </p:sp>
    </p:spTree>
    <p:extLst>
      <p:ext uri="{BB962C8B-B14F-4D97-AF65-F5344CB8AC3E}">
        <p14:creationId xmlns:p14="http://schemas.microsoft.com/office/powerpoint/2010/main" val="1142114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400" dirty="0"/>
              <a:t>Pub 4012 – Tab D</a:t>
            </a:r>
          </a:p>
          <a:p>
            <a:r>
              <a:rPr lang="en-US" sz="2400" dirty="0"/>
              <a:t>Note NTTC-modified 4012 added notes</a:t>
            </a:r>
          </a:p>
        </p:txBody>
      </p:sp>
      <p:sp>
        <p:nvSpPr>
          <p:cNvPr id="2" name="Title 1"/>
          <p:cNvSpPr>
            <a:spLocks noGrp="1"/>
          </p:cNvSpPr>
          <p:nvPr>
            <p:ph type="title"/>
          </p:nvPr>
        </p:nvSpPr>
        <p:spPr/>
        <p:txBody>
          <a:bodyPr/>
          <a:lstStyle/>
          <a:p>
            <a:r>
              <a:rPr lang="en-US"/>
              <a:t>Form 1099-MISC</a:t>
            </a:r>
            <a:endParaRPr lang="en-US" dirty="0"/>
          </a:p>
        </p:txBody>
      </p:sp>
      <p:sp>
        <p:nvSpPr>
          <p:cNvPr id="4" name="Date Placeholder 3">
            <a:extLst>
              <a:ext uri="{FF2B5EF4-FFF2-40B4-BE49-F238E27FC236}">
                <a16:creationId xmlns:a16="http://schemas.microsoft.com/office/drawing/2014/main" id="{969D2445-3833-426B-B963-312039163454}"/>
              </a:ext>
            </a:extLst>
          </p:cNvPr>
          <p:cNvSpPr>
            <a:spLocks noGrp="1"/>
          </p:cNvSpPr>
          <p:nvPr>
            <p:ph type="dt" sz="half" idx="2"/>
          </p:nvPr>
        </p:nvSpPr>
        <p:spPr/>
        <p:txBody>
          <a:bodyPr/>
          <a:lstStyle/>
          <a:p>
            <a:r>
              <a:rPr lang="en-US"/>
              <a:t>11-27-2019 v1a</a:t>
            </a:r>
          </a:p>
        </p:txBody>
      </p:sp>
      <p:sp>
        <p:nvSpPr>
          <p:cNvPr id="5" name="Footer Placeholder 4">
            <a:extLst>
              <a:ext uri="{FF2B5EF4-FFF2-40B4-BE49-F238E27FC236}">
                <a16:creationId xmlns:a16="http://schemas.microsoft.com/office/drawing/2014/main" id="{63F65D6D-E6AC-47ED-87E1-098768155A65}"/>
              </a:ext>
            </a:extLst>
          </p:cNvPr>
          <p:cNvSpPr>
            <a:spLocks noGrp="1"/>
          </p:cNvSpPr>
          <p:nvPr>
            <p:ph type="ftr" sz="quarter" idx="3"/>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615206E2-5BC7-4757-9083-82F7A09C4628}"/>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953067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17E0177D-4E95-4D8C-87DB-B6685EAB78D9}" type="slidenum">
              <a:rPr lang="en-US" smtClean="0"/>
              <a:pPr/>
              <a:t>10</a:t>
            </a:fld>
            <a:endParaRPr lang="en-US" dirty="0"/>
          </a:p>
        </p:txBody>
      </p:sp>
      <p:sp>
        <p:nvSpPr>
          <p:cNvPr id="5" name="Content Placeholder 4"/>
          <p:cNvSpPr>
            <a:spLocks noGrp="1"/>
          </p:cNvSpPr>
          <p:nvPr>
            <p:ph sz="quarter" idx="12"/>
          </p:nvPr>
        </p:nvSpPr>
        <p:spPr/>
        <p:txBody>
          <a:bodyPr>
            <a:normAutofit/>
          </a:bodyPr>
          <a:lstStyle/>
          <a:p>
            <a:r>
              <a:rPr lang="en-US" dirty="0"/>
              <a:t>Form 1099-MISC in scope </a:t>
            </a:r>
            <a:r>
              <a:rPr lang="en-US" b="1" dirty="0"/>
              <a:t>except for:</a:t>
            </a:r>
          </a:p>
          <a:p>
            <a:pPr lvl="1"/>
            <a:r>
              <a:rPr lang="en-US" dirty="0"/>
              <a:t>Box 5 Fishing boat proceeds</a:t>
            </a:r>
          </a:p>
          <a:p>
            <a:pPr lvl="1"/>
            <a:r>
              <a:rPr lang="en-US" dirty="0"/>
              <a:t>Box 6 Medical and Health Care Payments</a:t>
            </a:r>
          </a:p>
          <a:p>
            <a:pPr lvl="2"/>
            <a:r>
              <a:rPr lang="en-US" dirty="0"/>
              <a:t>Other than care giver income—but don’t enter in Box 6</a:t>
            </a:r>
          </a:p>
          <a:p>
            <a:pPr lvl="2"/>
            <a:r>
              <a:rPr lang="en-US" dirty="0"/>
              <a:t>Boxes 8-15</a:t>
            </a:r>
          </a:p>
          <a:p>
            <a:pPr lvl="1"/>
            <a:r>
              <a:rPr lang="en-US" dirty="0"/>
              <a:t>Box FATCA filing requirement</a:t>
            </a:r>
          </a:p>
        </p:txBody>
      </p:sp>
      <p:sp>
        <p:nvSpPr>
          <p:cNvPr id="2" name="Title 1"/>
          <p:cNvSpPr>
            <a:spLocks noGrp="1"/>
          </p:cNvSpPr>
          <p:nvPr>
            <p:ph type="title"/>
          </p:nvPr>
        </p:nvSpPr>
        <p:spPr/>
        <p:txBody>
          <a:bodyPr/>
          <a:lstStyle/>
          <a:p>
            <a:r>
              <a:rPr lang="en-US" dirty="0"/>
              <a:t>Form 1099-MISC Scope</a:t>
            </a:r>
          </a:p>
        </p:txBody>
      </p:sp>
      <p:sp>
        <p:nvSpPr>
          <p:cNvPr id="6" name="Date Placeholder 5">
            <a:extLst>
              <a:ext uri="{FF2B5EF4-FFF2-40B4-BE49-F238E27FC236}">
                <a16:creationId xmlns:a16="http://schemas.microsoft.com/office/drawing/2014/main" id="{C79552C3-A875-4B94-B1D4-3CE1D24C47F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1891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17E0177D-4E95-4D8C-87DB-B6685EAB78D9}" type="slidenum">
              <a:rPr lang="en-US" smtClean="0"/>
              <a:pPr/>
              <a:t>11</a:t>
            </a:fld>
            <a:endParaRPr lang="en-US"/>
          </a:p>
        </p:txBody>
      </p:sp>
      <p:sp>
        <p:nvSpPr>
          <p:cNvPr id="7" name="Content Placeholder 6"/>
          <p:cNvSpPr>
            <a:spLocks noGrp="1"/>
          </p:cNvSpPr>
          <p:nvPr>
            <p:ph sz="quarter" idx="12"/>
          </p:nvPr>
        </p:nvSpPr>
        <p:spPr/>
        <p:txBody>
          <a:bodyPr>
            <a:normAutofit/>
          </a:bodyPr>
          <a:lstStyle/>
          <a:p>
            <a:r>
              <a:rPr lang="en-US" dirty="0"/>
              <a:t>Verify every Form 1099-MISC entered on tax return</a:t>
            </a:r>
          </a:p>
          <a:p>
            <a:r>
              <a:rPr lang="en-US" dirty="0"/>
              <a:t>Confirm probing interview used to properly classify Form 1099-MISC income</a:t>
            </a:r>
          </a:p>
          <a:p>
            <a:r>
              <a:rPr lang="en-US" dirty="0"/>
              <a:t>Verify Form 1099-MISC income reported correctly on tax return</a:t>
            </a:r>
          </a:p>
          <a:p>
            <a:pPr lvl="1"/>
            <a:r>
              <a:rPr lang="en-US" dirty="0"/>
              <a:t>Income may be reported on different line than shown on Form 1099-MISC</a:t>
            </a:r>
          </a:p>
        </p:txBody>
      </p:sp>
      <p:sp>
        <p:nvSpPr>
          <p:cNvPr id="2" name="Title 1"/>
          <p:cNvSpPr>
            <a:spLocks noGrp="1"/>
          </p:cNvSpPr>
          <p:nvPr>
            <p:ph type="title"/>
          </p:nvPr>
        </p:nvSpPr>
        <p:spPr/>
        <p:txBody>
          <a:bodyPr>
            <a:normAutofit/>
          </a:bodyPr>
          <a:lstStyle/>
          <a:p>
            <a:r>
              <a:rPr lang="en-US" dirty="0"/>
              <a:t>Summary of TaxSlayer 1099-MISC</a:t>
            </a:r>
          </a:p>
        </p:txBody>
      </p:sp>
      <p:sp>
        <p:nvSpPr>
          <p:cNvPr id="6" name="Rectangle 5"/>
          <p:cNvSpPr/>
          <p:nvPr/>
        </p:nvSpPr>
        <p:spPr>
          <a:xfrm>
            <a:off x="7148796" y="1714115"/>
            <a:ext cx="1661829" cy="34624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650" b="1" dirty="0"/>
              <a:t>Pub 4012 Tab D</a:t>
            </a:r>
          </a:p>
        </p:txBody>
      </p:sp>
      <p:sp>
        <p:nvSpPr>
          <p:cNvPr id="5" name="Date Placeholder 4">
            <a:extLst>
              <a:ext uri="{FF2B5EF4-FFF2-40B4-BE49-F238E27FC236}">
                <a16:creationId xmlns:a16="http://schemas.microsoft.com/office/drawing/2014/main" id="{D3884B07-4BF1-44B4-BFB1-03FF3003768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34194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questions-picture-for-powerpoint-26.jpg"/>
          <p:cNvPicPr>
            <a:picLocks noChangeAspect="1"/>
          </p:cNvPicPr>
          <p:nvPr/>
        </p:nvPicPr>
        <p:blipFill>
          <a:blip r:embed="rId3"/>
          <a:stretch>
            <a:fillRect/>
          </a:stretch>
        </p:blipFill>
        <p:spPr>
          <a:xfrm>
            <a:off x="2333644" y="1870647"/>
            <a:ext cx="3685582" cy="3685582"/>
          </a:xfrm>
          <a:prstGeom prst="rect">
            <a:avLst/>
          </a:prstGeom>
        </p:spPr>
      </p:pic>
      <p:sp>
        <p:nvSpPr>
          <p:cNvPr id="3" name="Footer Placeholder 2"/>
          <p:cNvSpPr>
            <a:spLocks noGrp="1"/>
          </p:cNvSpPr>
          <p:nvPr>
            <p:ph type="ftr" sz="quarter" idx="11"/>
          </p:nvPr>
        </p:nvSpPr>
        <p:spPr/>
        <p:txBody>
          <a:bodyPr/>
          <a:lstStyle/>
          <a:p>
            <a:pPr>
              <a:defRPr/>
            </a:pPr>
            <a:r>
              <a:rPr lang="en-US"/>
              <a:t>NTTC Training ala NJ – TY2019</a:t>
            </a:r>
            <a:endParaRPr lang="en-US" dirty="0"/>
          </a:p>
        </p:txBody>
      </p:sp>
      <p:sp>
        <p:nvSpPr>
          <p:cNvPr id="2" name="Slide Number Placeholder 1"/>
          <p:cNvSpPr>
            <a:spLocks noGrp="1"/>
          </p:cNvSpPr>
          <p:nvPr>
            <p:ph type="sldNum" sz="quarter" idx="12"/>
          </p:nvPr>
        </p:nvSpPr>
        <p:spPr/>
        <p:txBody>
          <a:bodyPr/>
          <a:lstStyle/>
          <a:p>
            <a:pPr>
              <a:defRPr/>
            </a:pPr>
            <a:fld id="{E0C8F8BD-4DE1-439B-9115-C1D4DC590FC0}" type="slidenum">
              <a:rPr lang="en-US" altLang="en-US" smtClean="0"/>
              <a:pPr>
                <a:defRPr/>
              </a:pPr>
              <a:t>12</a:t>
            </a:fld>
            <a:endParaRPr lang="en-US" altLang="en-US"/>
          </a:p>
        </p:txBody>
      </p:sp>
      <p:sp>
        <p:nvSpPr>
          <p:cNvPr id="27650" name="Title 1"/>
          <p:cNvSpPr>
            <a:spLocks noGrp="1"/>
          </p:cNvSpPr>
          <p:nvPr>
            <p:ph type="title"/>
          </p:nvPr>
        </p:nvSpPr>
        <p:spPr/>
        <p:txBody>
          <a:bodyPr>
            <a:normAutofit/>
          </a:bodyPr>
          <a:lstStyle/>
          <a:p>
            <a:r>
              <a:rPr lang="en-US" altLang="en-US" dirty="0"/>
              <a:t>Form 1099-MISC</a:t>
            </a:r>
          </a:p>
        </p:txBody>
      </p:sp>
      <p:sp>
        <p:nvSpPr>
          <p:cNvPr id="88067" name="Content Placeholder 2"/>
          <p:cNvSpPr>
            <a:spLocks noGrp="1"/>
          </p:cNvSpPr>
          <p:nvPr>
            <p:ph sz="quarter" idx="4294967295"/>
          </p:nvPr>
        </p:nvSpPr>
        <p:spPr>
          <a:xfrm>
            <a:off x="1066800" y="2521744"/>
            <a:ext cx="7315200" cy="3017044"/>
          </a:xfrm>
        </p:spPr>
        <p:txBody>
          <a:bodyPr>
            <a:normAutofit/>
          </a:bodyPr>
          <a:lstStyle/>
          <a:p>
            <a:pPr marL="0" indent="0">
              <a:buNone/>
            </a:pPr>
            <a:endParaRPr lang="en-US" altLang="en-US" dirty="0"/>
          </a:p>
          <a:p>
            <a:pPr marL="0" indent="0">
              <a:buNone/>
            </a:pPr>
            <a:endParaRPr lang="en-US" altLang="en-US" sz="3150" b="1" dirty="0">
              <a:solidFill>
                <a:srgbClr val="000000"/>
              </a:solidFill>
            </a:endParaRPr>
          </a:p>
          <a:p>
            <a:pPr marL="0" indent="0">
              <a:buNone/>
            </a:pPr>
            <a:r>
              <a:rPr lang="en-US" altLang="en-US" sz="3150" b="1" dirty="0">
                <a:solidFill>
                  <a:srgbClr val="000000"/>
                </a:solidFill>
              </a:rPr>
              <a:t>	Comments? </a:t>
            </a:r>
          </a:p>
          <a:p>
            <a:pPr marL="0" indent="0">
              <a:buNone/>
            </a:pPr>
            <a:r>
              <a:rPr lang="en-US" altLang="en-US" sz="3150" b="1" dirty="0">
                <a:solidFill>
                  <a:srgbClr val="000000"/>
                </a:solidFill>
              </a:rPr>
              <a:t>												Questions?</a:t>
            </a:r>
          </a:p>
          <a:p>
            <a:pPr marL="0" indent="0">
              <a:buNone/>
            </a:pPr>
            <a:endParaRPr lang="en-US" altLang="en-US" dirty="0"/>
          </a:p>
          <a:p>
            <a:pPr marL="0" indent="0">
              <a:buNone/>
            </a:pPr>
            <a:r>
              <a:rPr lang="en-US" altLang="en-US" dirty="0">
                <a:solidFill>
                  <a:srgbClr val="000000"/>
                </a:solidFill>
              </a:rPr>
              <a:t>		</a:t>
            </a:r>
            <a:endParaRPr lang="en-US" altLang="en-US" sz="3150" b="1" dirty="0">
              <a:solidFill>
                <a:srgbClr val="000000"/>
              </a:solidFill>
            </a:endParaRPr>
          </a:p>
        </p:txBody>
      </p:sp>
      <p:sp>
        <p:nvSpPr>
          <p:cNvPr id="4" name="Date Placeholder 3">
            <a:extLst>
              <a:ext uri="{FF2B5EF4-FFF2-40B4-BE49-F238E27FC236}">
                <a16:creationId xmlns:a16="http://schemas.microsoft.com/office/drawing/2014/main" id="{911B5553-C8F2-43CC-8DEB-5697A9975DC4}"/>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39028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p>
        </p:txBody>
      </p:sp>
      <p:sp>
        <p:nvSpPr>
          <p:cNvPr id="3" name="Slide Number Placeholder 2"/>
          <p:cNvSpPr>
            <a:spLocks noGrp="1"/>
          </p:cNvSpPr>
          <p:nvPr>
            <p:ph type="sldNum" sz="quarter" idx="4"/>
          </p:nvPr>
        </p:nvSpPr>
        <p:spPr>
          <a:xfrm>
            <a:off x="457204" y="6265308"/>
            <a:ext cx="702365" cy="365125"/>
          </a:xfrm>
        </p:spPr>
        <p:txBody>
          <a:bodyPr/>
          <a:lstStyle/>
          <a:p>
            <a:fld id="{17E0177D-4E95-4D8C-87DB-B6685EAB78D9}" type="slidenum">
              <a:rPr lang="en-US" smtClean="0"/>
              <a:pPr/>
              <a:t>2</a:t>
            </a:fld>
            <a:endParaRPr lang="en-US"/>
          </a:p>
        </p:txBody>
      </p:sp>
      <p:sp>
        <p:nvSpPr>
          <p:cNvPr id="4" name="Content Placeholder 3"/>
          <p:cNvSpPr>
            <a:spLocks noGrp="1"/>
          </p:cNvSpPr>
          <p:nvPr>
            <p:ph sz="quarter" idx="12"/>
          </p:nvPr>
        </p:nvSpPr>
        <p:spPr/>
        <p:txBody>
          <a:bodyPr/>
          <a:lstStyle/>
          <a:p>
            <a:r>
              <a:rPr lang="en-US" dirty="0"/>
              <a:t>Form 1099-MISC</a:t>
            </a:r>
          </a:p>
          <a:p>
            <a:pPr lvl="1"/>
            <a:r>
              <a:rPr lang="en-US" dirty="0"/>
              <a:t>Box 2 Royalties</a:t>
            </a:r>
          </a:p>
          <a:p>
            <a:pPr lvl="1"/>
            <a:r>
              <a:rPr lang="en-US" dirty="0"/>
              <a:t>Box 3 Other income</a:t>
            </a:r>
          </a:p>
          <a:p>
            <a:pPr lvl="1"/>
            <a:r>
              <a:rPr lang="en-US" dirty="0"/>
              <a:t>Box 6 Medical and health care payments</a:t>
            </a:r>
          </a:p>
          <a:p>
            <a:pPr lvl="1"/>
            <a:r>
              <a:rPr lang="en-US" dirty="0"/>
              <a:t>Box 7 Nonemployee compensation </a:t>
            </a:r>
          </a:p>
          <a:p>
            <a:pPr lvl="1"/>
            <a:r>
              <a:rPr lang="en-US" dirty="0"/>
              <a:t>TaxSlayer entry</a:t>
            </a:r>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6FA39AD4-977C-4A22-98EC-B4E5F88C0CF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6855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601533" y="1135524"/>
            <a:ext cx="6396713" cy="4184548"/>
          </a:xfrm>
          <a:prstGeom prst="rect">
            <a:avLst/>
          </a:prstGeom>
        </p:spPr>
      </p:pic>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17E0177D-4E95-4D8C-87DB-B6685EAB78D9}" type="slidenum">
              <a:rPr lang="en-US" smtClean="0"/>
              <a:pPr/>
              <a:t>3</a:t>
            </a:fld>
            <a:endParaRPr lang="en-US"/>
          </a:p>
        </p:txBody>
      </p:sp>
      <p:sp>
        <p:nvSpPr>
          <p:cNvPr id="2" name="Title 1"/>
          <p:cNvSpPr>
            <a:spLocks noGrp="1"/>
          </p:cNvSpPr>
          <p:nvPr>
            <p:ph type="title"/>
          </p:nvPr>
        </p:nvSpPr>
        <p:spPr/>
        <p:txBody>
          <a:bodyPr/>
          <a:lstStyle/>
          <a:p>
            <a:r>
              <a:rPr lang="en-US"/>
              <a:t>Form 1099-MISC</a:t>
            </a:r>
            <a:endParaRPr lang="en-US" dirty="0"/>
          </a:p>
        </p:txBody>
      </p:sp>
      <p:sp>
        <p:nvSpPr>
          <p:cNvPr id="10" name="Rectangle 9"/>
          <p:cNvSpPr/>
          <p:nvPr/>
        </p:nvSpPr>
        <p:spPr>
          <a:xfrm>
            <a:off x="4600575" y="1285875"/>
            <a:ext cx="1190625" cy="438150"/>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Rectangle 10"/>
          <p:cNvSpPr/>
          <p:nvPr/>
        </p:nvSpPr>
        <p:spPr>
          <a:xfrm>
            <a:off x="4600575" y="1724025"/>
            <a:ext cx="1190625" cy="438150"/>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4600575" y="2152650"/>
            <a:ext cx="1190625" cy="296596"/>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4" name="Rectangle 13"/>
          <p:cNvSpPr/>
          <p:nvPr/>
        </p:nvSpPr>
        <p:spPr>
          <a:xfrm>
            <a:off x="4600575" y="3022067"/>
            <a:ext cx="1190625" cy="568858"/>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5" name="Rectangle 14"/>
          <p:cNvSpPr/>
          <p:nvPr/>
        </p:nvSpPr>
        <p:spPr>
          <a:xfrm>
            <a:off x="5791200" y="2157413"/>
            <a:ext cx="1190625" cy="296596"/>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Date Placeholder 4">
            <a:extLst>
              <a:ext uri="{FF2B5EF4-FFF2-40B4-BE49-F238E27FC236}">
                <a16:creationId xmlns:a16="http://schemas.microsoft.com/office/drawing/2014/main" id="{AB816A95-5B81-49A9-8BF3-27A29CC8292E}"/>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65856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17E0177D-4E95-4D8C-87DB-B6685EAB78D9}" type="slidenum">
              <a:rPr lang="en-US" smtClean="0"/>
              <a:pPr/>
              <a:t>4</a:t>
            </a:fld>
            <a:endParaRPr lang="en-US"/>
          </a:p>
        </p:txBody>
      </p:sp>
      <p:sp>
        <p:nvSpPr>
          <p:cNvPr id="5" name="Content Placeholder 4"/>
          <p:cNvSpPr>
            <a:spLocks noGrp="1"/>
          </p:cNvSpPr>
          <p:nvPr>
            <p:ph sz="quarter" idx="12"/>
          </p:nvPr>
        </p:nvSpPr>
        <p:spPr/>
        <p:txBody>
          <a:bodyPr>
            <a:normAutofit/>
          </a:bodyPr>
          <a:lstStyle/>
          <a:p>
            <a:r>
              <a:rPr lang="en-US" dirty="0"/>
              <a:t>Ask probing questions to determine source of income</a:t>
            </a:r>
          </a:p>
          <a:p>
            <a:pPr lvl="1"/>
            <a:r>
              <a:rPr lang="en-US" dirty="0"/>
              <a:t>Royalties: oil, gas, writers, singers, etc.</a:t>
            </a:r>
          </a:p>
          <a:p>
            <a:pPr lvl="1"/>
            <a:r>
              <a:rPr lang="en-US" dirty="0"/>
              <a:t>Non-employee compensation</a:t>
            </a:r>
          </a:p>
          <a:p>
            <a:pPr lvl="1"/>
            <a:r>
              <a:rPr lang="en-US" dirty="0"/>
              <a:t>Other income: jury duty, poll worker, medical study, prizes, gambling, etc.</a:t>
            </a:r>
          </a:p>
          <a:p>
            <a:pPr lvl="1"/>
            <a:r>
              <a:rPr lang="en-US" dirty="0"/>
              <a:t>Medicaid waiver or care giver income (Box 6) - Rare</a:t>
            </a:r>
          </a:p>
        </p:txBody>
      </p:sp>
      <p:sp>
        <p:nvSpPr>
          <p:cNvPr id="2" name="Title 1"/>
          <p:cNvSpPr>
            <a:spLocks noGrp="1"/>
          </p:cNvSpPr>
          <p:nvPr>
            <p:ph type="title"/>
          </p:nvPr>
        </p:nvSpPr>
        <p:spPr/>
        <p:txBody>
          <a:bodyPr/>
          <a:lstStyle/>
          <a:p>
            <a:r>
              <a:rPr lang="en-US" dirty="0"/>
              <a:t>Review Form 1099-MISC with Taxpayer</a:t>
            </a:r>
          </a:p>
        </p:txBody>
      </p:sp>
      <p:sp>
        <p:nvSpPr>
          <p:cNvPr id="6" name="Date Placeholder 5">
            <a:extLst>
              <a:ext uri="{FF2B5EF4-FFF2-40B4-BE49-F238E27FC236}">
                <a16:creationId xmlns:a16="http://schemas.microsoft.com/office/drawing/2014/main" id="{19B2CC14-1BEC-4195-AECE-74420B37D3E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59311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17E0177D-4E95-4D8C-87DB-B6685EAB78D9}" type="slidenum">
              <a:rPr lang="en-US" smtClean="0"/>
              <a:pPr/>
              <a:t>5</a:t>
            </a:fld>
            <a:endParaRPr lang="en-US" dirty="0"/>
          </a:p>
        </p:txBody>
      </p:sp>
      <p:sp>
        <p:nvSpPr>
          <p:cNvPr id="3" name="Content Placeholder 2"/>
          <p:cNvSpPr>
            <a:spLocks noGrp="1"/>
          </p:cNvSpPr>
          <p:nvPr>
            <p:ph sz="quarter" idx="12"/>
          </p:nvPr>
        </p:nvSpPr>
        <p:spPr/>
        <p:txBody>
          <a:bodyPr>
            <a:normAutofit/>
          </a:bodyPr>
          <a:lstStyle/>
          <a:p>
            <a:pPr>
              <a:lnSpc>
                <a:spcPct val="110000"/>
              </a:lnSpc>
            </a:pPr>
            <a:r>
              <a:rPr lang="en-US" dirty="0">
                <a:latin typeface="+mn-lt"/>
              </a:rPr>
              <a:t>Enter each </a:t>
            </a:r>
            <a:r>
              <a:rPr lang="en-US" dirty="0"/>
              <a:t>Form </a:t>
            </a:r>
            <a:r>
              <a:rPr lang="en-US" dirty="0">
                <a:latin typeface="+mn-lt"/>
              </a:rPr>
              <a:t>1099-MISC </a:t>
            </a:r>
            <a:r>
              <a:rPr lang="en-US" dirty="0"/>
              <a:t>individually </a:t>
            </a:r>
            <a:r>
              <a:rPr lang="en-US" dirty="0">
                <a:latin typeface="+mn-lt"/>
              </a:rPr>
              <a:t>in TaxSlayer</a:t>
            </a:r>
          </a:p>
          <a:p>
            <a:pPr>
              <a:lnSpc>
                <a:spcPct val="110000"/>
              </a:lnSpc>
            </a:pPr>
            <a:r>
              <a:rPr lang="en-US" dirty="0"/>
              <a:t>May require reporting income on different line in </a:t>
            </a:r>
            <a:r>
              <a:rPr lang="en-US" dirty="0" err="1"/>
              <a:t>TaxSlayer</a:t>
            </a:r>
            <a:r>
              <a:rPr lang="en-US" dirty="0"/>
              <a:t> </a:t>
            </a:r>
          </a:p>
          <a:p>
            <a:pPr lvl="1">
              <a:lnSpc>
                <a:spcPct val="110000"/>
              </a:lnSpc>
            </a:pPr>
            <a:r>
              <a:rPr lang="en-US" b="1" dirty="0">
                <a:solidFill>
                  <a:srgbClr val="000000"/>
                </a:solidFill>
              </a:rPr>
              <a:t>Even if not the box shown on Form 1099-MISC</a:t>
            </a:r>
          </a:p>
          <a:p>
            <a:pPr lvl="1">
              <a:lnSpc>
                <a:spcPct val="110000"/>
              </a:lnSpc>
            </a:pPr>
            <a:r>
              <a:rPr lang="en-US" dirty="0"/>
              <a:t>Exception to the rule – Use caution</a:t>
            </a:r>
            <a:endParaRPr lang="en-US" dirty="0">
              <a:latin typeface="+mn-lt"/>
            </a:endParaRPr>
          </a:p>
          <a:p>
            <a:pPr>
              <a:lnSpc>
                <a:spcPct val="110000"/>
              </a:lnSpc>
            </a:pPr>
            <a:r>
              <a:rPr lang="en-US" dirty="0"/>
              <a:t>Verify income reported correctly on return when changing placement of Form 1099-MISC income</a:t>
            </a:r>
          </a:p>
        </p:txBody>
      </p:sp>
      <p:sp>
        <p:nvSpPr>
          <p:cNvPr id="2" name="Title 1"/>
          <p:cNvSpPr>
            <a:spLocks noGrp="1"/>
          </p:cNvSpPr>
          <p:nvPr>
            <p:ph type="title"/>
          </p:nvPr>
        </p:nvSpPr>
        <p:spPr/>
        <p:txBody>
          <a:bodyPr>
            <a:normAutofit/>
          </a:bodyPr>
          <a:lstStyle/>
          <a:p>
            <a:r>
              <a:rPr lang="en-US" dirty="0"/>
              <a:t>Include Every Form 1099-MISC in TaxSlayer</a:t>
            </a:r>
          </a:p>
        </p:txBody>
      </p:sp>
      <p:sp>
        <p:nvSpPr>
          <p:cNvPr id="6" name="Date Placeholder 5">
            <a:extLst>
              <a:ext uri="{FF2B5EF4-FFF2-40B4-BE49-F238E27FC236}">
                <a16:creationId xmlns:a16="http://schemas.microsoft.com/office/drawing/2014/main" id="{99EECFC4-6370-465B-873C-4D8E7B5D7AD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64503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17E0177D-4E95-4D8C-87DB-B6685EAB78D9}" type="slidenum">
              <a:rPr lang="en-US" smtClean="0"/>
              <a:pPr/>
              <a:t>6</a:t>
            </a:fld>
            <a:endParaRPr lang="en-US"/>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2928457097"/>
              </p:ext>
            </p:extLst>
          </p:nvPr>
        </p:nvGraphicFramePr>
        <p:xfrm>
          <a:off x="923926" y="2295526"/>
          <a:ext cx="7096124" cy="2992720"/>
        </p:xfrm>
        <a:graphic>
          <a:graphicData uri="http://schemas.openxmlformats.org/drawingml/2006/table">
            <a:tbl>
              <a:tblPr firstRow="1" firstCol="1" bandRow="1">
                <a:tableStyleId>{5C22544A-7EE6-4342-B048-85BDC9FD1C3A}</a:tableStyleId>
              </a:tblPr>
              <a:tblGrid>
                <a:gridCol w="4282640">
                  <a:extLst>
                    <a:ext uri="{9D8B030D-6E8A-4147-A177-3AD203B41FA5}">
                      <a16:colId xmlns:a16="http://schemas.microsoft.com/office/drawing/2014/main" val="1638417395"/>
                    </a:ext>
                  </a:extLst>
                </a:gridCol>
                <a:gridCol w="1133076">
                  <a:extLst>
                    <a:ext uri="{9D8B030D-6E8A-4147-A177-3AD203B41FA5}">
                      <a16:colId xmlns:a16="http://schemas.microsoft.com/office/drawing/2014/main" val="4170348653"/>
                    </a:ext>
                  </a:extLst>
                </a:gridCol>
                <a:gridCol w="1680408">
                  <a:extLst>
                    <a:ext uri="{9D8B030D-6E8A-4147-A177-3AD203B41FA5}">
                      <a16:colId xmlns:a16="http://schemas.microsoft.com/office/drawing/2014/main" val="2039486689"/>
                    </a:ext>
                  </a:extLst>
                </a:gridCol>
              </a:tblGrid>
              <a:tr h="428624">
                <a:tc>
                  <a:txBody>
                    <a:bodyPr/>
                    <a:lstStyle/>
                    <a:p>
                      <a:pPr marL="0" marR="0" algn="ctr">
                        <a:spcBef>
                          <a:spcPts val="0"/>
                        </a:spcBef>
                        <a:spcAft>
                          <a:spcPts val="0"/>
                        </a:spcAft>
                      </a:pPr>
                      <a:r>
                        <a:rPr lang="en-US" sz="2100" dirty="0">
                          <a:effectLst/>
                        </a:rPr>
                        <a:t>Examples of Income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marL="0" marR="0" algn="ctr">
                        <a:spcBef>
                          <a:spcPts val="0"/>
                        </a:spcBef>
                        <a:spcAft>
                          <a:spcPts val="0"/>
                        </a:spcAft>
                      </a:pPr>
                      <a:r>
                        <a:rPr lang="en-US" sz="2100" dirty="0">
                          <a:effectLst/>
                        </a:rPr>
                        <a:t>Direct to: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US"/>
                    </a:p>
                  </a:txBody>
                  <a:tcPr/>
                </a:tc>
                <a:extLst>
                  <a:ext uri="{0D108BD9-81ED-4DB2-BD59-A6C34878D82A}">
                    <a16:rowId xmlns:a16="http://schemas.microsoft.com/office/drawing/2014/main" val="2491046184"/>
                  </a:ext>
                </a:extLst>
              </a:tr>
              <a:tr h="873806">
                <a:tc>
                  <a:txBody>
                    <a:bodyPr/>
                    <a:lstStyle/>
                    <a:p>
                      <a:pPr marL="0" marR="0">
                        <a:spcBef>
                          <a:spcPts val="0"/>
                        </a:spcBef>
                        <a:spcAft>
                          <a:spcPts val="0"/>
                        </a:spcAft>
                      </a:pPr>
                      <a:r>
                        <a:rPr lang="en-US" sz="2100" dirty="0">
                          <a:effectLst/>
                        </a:rPr>
                        <a:t>Royalties for oil and gas – enter as Royalties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a:effectLst/>
                        </a:rPr>
                        <a:t>Box 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Schedule 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324617552"/>
                  </a:ext>
                </a:extLst>
              </a:tr>
              <a:tr h="1690289">
                <a:tc>
                  <a:txBody>
                    <a:bodyPr/>
                    <a:lstStyle/>
                    <a:p>
                      <a:pPr marL="0" marR="0">
                        <a:spcBef>
                          <a:spcPts val="0"/>
                        </a:spcBef>
                        <a:spcAft>
                          <a:spcPts val="0"/>
                        </a:spcAft>
                      </a:pPr>
                      <a:r>
                        <a:rPr lang="en-US" sz="2100" dirty="0">
                          <a:effectLst/>
                        </a:rPr>
                        <a:t>Royalties that are a result of self-employment, e.g., writers, singers, etc. – enter as Nonemployee compensation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Box 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Schedule C</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2697737232"/>
                  </a:ext>
                </a:extLst>
              </a:tr>
            </a:tbl>
          </a:graphicData>
        </a:graphic>
      </p:graphicFrame>
      <p:sp>
        <p:nvSpPr>
          <p:cNvPr id="2" name="Title 1"/>
          <p:cNvSpPr>
            <a:spLocks noGrp="1"/>
          </p:cNvSpPr>
          <p:nvPr>
            <p:ph type="title"/>
          </p:nvPr>
        </p:nvSpPr>
        <p:spPr/>
        <p:txBody>
          <a:bodyPr/>
          <a:lstStyle/>
          <a:p>
            <a:r>
              <a:rPr lang="en-US" dirty="0"/>
              <a:t>Box 2 – Royalty Examples</a:t>
            </a:r>
          </a:p>
        </p:txBody>
      </p:sp>
      <p:sp>
        <p:nvSpPr>
          <p:cNvPr id="5" name="Date Placeholder 4">
            <a:extLst>
              <a:ext uri="{FF2B5EF4-FFF2-40B4-BE49-F238E27FC236}">
                <a16:creationId xmlns:a16="http://schemas.microsoft.com/office/drawing/2014/main" id="{15ED8361-A5BE-4069-9475-8DC8F82355C7}"/>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54291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p>
        </p:txBody>
      </p:sp>
      <p:sp>
        <p:nvSpPr>
          <p:cNvPr id="4" name="Slide Number Placeholder 3"/>
          <p:cNvSpPr>
            <a:spLocks noGrp="1"/>
          </p:cNvSpPr>
          <p:nvPr>
            <p:ph type="sldNum" sz="quarter" idx="4"/>
          </p:nvPr>
        </p:nvSpPr>
        <p:spPr>
          <a:xfrm>
            <a:off x="457204" y="6265308"/>
            <a:ext cx="702365" cy="365125"/>
          </a:xfrm>
        </p:spPr>
        <p:txBody>
          <a:bodyPr/>
          <a:lstStyle/>
          <a:p>
            <a:fld id="{17E0177D-4E95-4D8C-87DB-B6685EAB78D9}" type="slidenum">
              <a:rPr lang="en-US" smtClean="0"/>
              <a:pPr/>
              <a:t>7</a:t>
            </a:fld>
            <a:endParaRPr lang="en-US"/>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589609860"/>
              </p:ext>
            </p:extLst>
          </p:nvPr>
        </p:nvGraphicFramePr>
        <p:xfrm>
          <a:off x="904875" y="2266950"/>
          <a:ext cx="7086600" cy="2943225"/>
        </p:xfrm>
        <a:graphic>
          <a:graphicData uri="http://schemas.openxmlformats.org/drawingml/2006/table">
            <a:tbl>
              <a:tblPr firstRow="1" firstCol="1" bandRow="1">
                <a:tableStyleId>{5C22544A-7EE6-4342-B048-85BDC9FD1C3A}</a:tableStyleId>
              </a:tblPr>
              <a:tblGrid>
                <a:gridCol w="4386943">
                  <a:extLst>
                    <a:ext uri="{9D8B030D-6E8A-4147-A177-3AD203B41FA5}">
                      <a16:colId xmlns:a16="http://schemas.microsoft.com/office/drawing/2014/main" val="3825817456"/>
                    </a:ext>
                  </a:extLst>
                </a:gridCol>
                <a:gridCol w="1012372">
                  <a:extLst>
                    <a:ext uri="{9D8B030D-6E8A-4147-A177-3AD203B41FA5}">
                      <a16:colId xmlns:a16="http://schemas.microsoft.com/office/drawing/2014/main" val="4259757277"/>
                    </a:ext>
                  </a:extLst>
                </a:gridCol>
                <a:gridCol w="1687286">
                  <a:extLst>
                    <a:ext uri="{9D8B030D-6E8A-4147-A177-3AD203B41FA5}">
                      <a16:colId xmlns:a16="http://schemas.microsoft.com/office/drawing/2014/main" val="2093616370"/>
                    </a:ext>
                  </a:extLst>
                </a:gridCol>
              </a:tblGrid>
              <a:tr h="395204">
                <a:tc>
                  <a:txBody>
                    <a:bodyPr/>
                    <a:lstStyle/>
                    <a:p>
                      <a:pPr marL="0" marR="0" algn="ctr">
                        <a:spcBef>
                          <a:spcPts val="0"/>
                        </a:spcBef>
                        <a:spcAft>
                          <a:spcPts val="0"/>
                        </a:spcAft>
                      </a:pPr>
                      <a:r>
                        <a:rPr lang="en-US" sz="2100" dirty="0">
                          <a:effectLst/>
                        </a:rPr>
                        <a:t>Examples of Income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marL="0" marR="0" algn="ctr">
                        <a:spcBef>
                          <a:spcPts val="0"/>
                        </a:spcBef>
                        <a:spcAft>
                          <a:spcPts val="0"/>
                        </a:spcAft>
                      </a:pPr>
                      <a:r>
                        <a:rPr lang="en-US" sz="2100" dirty="0">
                          <a:effectLst/>
                        </a:rPr>
                        <a:t>Direct 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US"/>
                    </a:p>
                  </a:txBody>
                  <a:tcPr/>
                </a:tc>
                <a:extLst>
                  <a:ext uri="{0D108BD9-81ED-4DB2-BD59-A6C34878D82A}">
                    <a16:rowId xmlns:a16="http://schemas.microsoft.com/office/drawing/2014/main" val="554126453"/>
                  </a:ext>
                </a:extLst>
              </a:tr>
              <a:tr h="1185610">
                <a:tc>
                  <a:txBody>
                    <a:bodyPr/>
                    <a:lstStyle/>
                    <a:p>
                      <a:pPr marL="0" marR="0">
                        <a:spcBef>
                          <a:spcPts val="0"/>
                        </a:spcBef>
                        <a:spcAft>
                          <a:spcPts val="0"/>
                        </a:spcAft>
                      </a:pPr>
                      <a:r>
                        <a:rPr lang="en-US" sz="2100" dirty="0">
                          <a:effectLst/>
                        </a:rPr>
                        <a:t>Other Income that isn’t reported elsewhere such as prizes or awards – enter as Other income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a:effectLst/>
                        </a:rPr>
                        <a:t>Box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a:effectLst/>
                        </a:rPr>
                        <a:t>Line 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779231136"/>
                  </a:ext>
                </a:extLst>
              </a:tr>
              <a:tr h="1362412">
                <a:tc>
                  <a:txBody>
                    <a:bodyPr/>
                    <a:lstStyle/>
                    <a:p>
                      <a:pPr marL="0" marR="0">
                        <a:spcBef>
                          <a:spcPts val="0"/>
                        </a:spcBef>
                        <a:spcAft>
                          <a:spcPts val="0"/>
                        </a:spcAft>
                      </a:pPr>
                      <a:r>
                        <a:rPr lang="en-US" sz="2100" dirty="0">
                          <a:effectLst/>
                        </a:rPr>
                        <a:t>Other Income that is really self-employment income – enter as Nonemployee compensation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Box 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Schedule 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385494120"/>
                  </a:ext>
                </a:extLst>
              </a:tr>
            </a:tbl>
          </a:graphicData>
        </a:graphic>
      </p:graphicFrame>
      <p:sp>
        <p:nvSpPr>
          <p:cNvPr id="2" name="Title 1"/>
          <p:cNvSpPr>
            <a:spLocks noGrp="1"/>
          </p:cNvSpPr>
          <p:nvPr>
            <p:ph type="title"/>
          </p:nvPr>
        </p:nvSpPr>
        <p:spPr/>
        <p:txBody>
          <a:bodyPr>
            <a:normAutofit/>
          </a:bodyPr>
          <a:lstStyle/>
          <a:p>
            <a:r>
              <a:rPr lang="en-US"/>
              <a:t>Box 3 – Other Income Examples</a:t>
            </a:r>
            <a:endParaRPr lang="en-US" dirty="0"/>
          </a:p>
        </p:txBody>
      </p:sp>
      <p:sp>
        <p:nvSpPr>
          <p:cNvPr id="5" name="Date Placeholder 4">
            <a:extLst>
              <a:ext uri="{FF2B5EF4-FFF2-40B4-BE49-F238E27FC236}">
                <a16:creationId xmlns:a16="http://schemas.microsoft.com/office/drawing/2014/main" id="{F2995818-11C6-4A51-9648-EC9854E1D70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074609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17E0177D-4E95-4D8C-87DB-B6685EAB78D9}" type="slidenum">
              <a:rPr lang="en-US" smtClean="0"/>
              <a:pPr/>
              <a:t>8</a:t>
            </a:fld>
            <a:endParaRPr lang="en-US" dirty="0"/>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239645701"/>
              </p:ext>
            </p:extLst>
          </p:nvPr>
        </p:nvGraphicFramePr>
        <p:xfrm>
          <a:off x="959644" y="2178844"/>
          <a:ext cx="7058026" cy="1957170"/>
        </p:xfrm>
        <a:graphic>
          <a:graphicData uri="http://schemas.openxmlformats.org/drawingml/2006/table">
            <a:tbl>
              <a:tblPr firstRow="1" firstCol="1" bandRow="1">
                <a:tableStyleId>{5C22544A-7EE6-4342-B048-85BDC9FD1C3A}</a:tableStyleId>
              </a:tblPr>
              <a:tblGrid>
                <a:gridCol w="4419600">
                  <a:extLst>
                    <a:ext uri="{9D8B030D-6E8A-4147-A177-3AD203B41FA5}">
                      <a16:colId xmlns:a16="http://schemas.microsoft.com/office/drawing/2014/main" val="3825817456"/>
                    </a:ext>
                  </a:extLst>
                </a:gridCol>
                <a:gridCol w="1133475">
                  <a:extLst>
                    <a:ext uri="{9D8B030D-6E8A-4147-A177-3AD203B41FA5}">
                      <a16:colId xmlns:a16="http://schemas.microsoft.com/office/drawing/2014/main" val="4259757277"/>
                    </a:ext>
                  </a:extLst>
                </a:gridCol>
                <a:gridCol w="1504951">
                  <a:extLst>
                    <a:ext uri="{9D8B030D-6E8A-4147-A177-3AD203B41FA5}">
                      <a16:colId xmlns:a16="http://schemas.microsoft.com/office/drawing/2014/main" val="2093616370"/>
                    </a:ext>
                  </a:extLst>
                </a:gridCol>
              </a:tblGrid>
              <a:tr h="428624">
                <a:tc>
                  <a:txBody>
                    <a:bodyPr/>
                    <a:lstStyle/>
                    <a:p>
                      <a:pPr marL="0" marR="0" algn="ctr">
                        <a:spcBef>
                          <a:spcPts val="0"/>
                        </a:spcBef>
                        <a:spcAft>
                          <a:spcPts val="0"/>
                        </a:spcAft>
                      </a:pPr>
                      <a:r>
                        <a:rPr lang="en-US" sz="2100" dirty="0">
                          <a:effectLst/>
                        </a:rPr>
                        <a:t>Example of Income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marL="0" marR="0" algn="ctr">
                        <a:spcBef>
                          <a:spcPts val="0"/>
                        </a:spcBef>
                        <a:spcAft>
                          <a:spcPts val="0"/>
                        </a:spcAft>
                      </a:pPr>
                      <a:r>
                        <a:rPr lang="en-US" sz="2100" dirty="0">
                          <a:effectLst/>
                        </a:rPr>
                        <a:t>Direct to:</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US"/>
                    </a:p>
                  </a:txBody>
                  <a:tcPr/>
                </a:tc>
                <a:extLst>
                  <a:ext uri="{0D108BD9-81ED-4DB2-BD59-A6C34878D82A}">
                    <a16:rowId xmlns:a16="http://schemas.microsoft.com/office/drawing/2014/main" val="554126453"/>
                  </a:ext>
                </a:extLst>
              </a:tr>
              <a:tr h="1019031">
                <a:tc>
                  <a:txBody>
                    <a:bodyPr/>
                    <a:lstStyle/>
                    <a:p>
                      <a:pPr marL="0" marR="0">
                        <a:spcBef>
                          <a:spcPts val="0"/>
                        </a:spcBef>
                        <a:spcAft>
                          <a:spcPts val="0"/>
                        </a:spcAft>
                      </a:pPr>
                      <a:r>
                        <a:rPr lang="en-US" sz="2100" dirty="0">
                          <a:effectLst/>
                        </a:rPr>
                        <a:t>Medicaid Waiver Payment – enter as Other income*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Box 3</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Line 21</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779231136"/>
                  </a:ext>
                </a:extLst>
              </a:tr>
              <a:tr h="509515">
                <a:tc>
                  <a:txBody>
                    <a:bodyPr/>
                    <a:lstStyle/>
                    <a:p>
                      <a:pPr marL="0" marR="0">
                        <a:spcBef>
                          <a:spcPts val="0"/>
                        </a:spcBef>
                        <a:spcAft>
                          <a:spcPts val="0"/>
                        </a:spcAft>
                      </a:pPr>
                      <a:r>
                        <a:rPr lang="en-US" sz="2100" dirty="0">
                          <a:effectLst/>
                        </a:rPr>
                        <a:t>Other Box 6 Income –</a:t>
                      </a:r>
                      <a:r>
                        <a:rPr lang="en-US" sz="2100" baseline="0" dirty="0">
                          <a:effectLst/>
                        </a:rPr>
                        <a:t> </a:t>
                      </a:r>
                      <a:r>
                        <a:rPr lang="en-US" sz="2100" i="0" dirty="0">
                          <a:solidFill>
                            <a:schemeClr val="bg1"/>
                          </a:solidFill>
                          <a:effectLst/>
                        </a:rPr>
                        <a:t>out of scope</a:t>
                      </a:r>
                      <a:endParaRPr lang="en-US" sz="2100" i="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endParaRPr lang="en-US" sz="2100" dirty="0"/>
                    </a:p>
                  </a:txBody>
                  <a:tcPr marL="51435" marR="51435" marT="0" marB="0" anchor="ctr"/>
                </a:tc>
                <a:tc>
                  <a:txBody>
                    <a:bodyPr/>
                    <a:lstStyle/>
                    <a:p>
                      <a:endParaRPr lang="en-US" sz="2100" dirty="0"/>
                    </a:p>
                  </a:txBody>
                  <a:tcPr marL="51435" marR="51435" marT="0" marB="0" anchor="ctr"/>
                </a:tc>
                <a:extLst>
                  <a:ext uri="{0D108BD9-81ED-4DB2-BD59-A6C34878D82A}">
                    <a16:rowId xmlns:a16="http://schemas.microsoft.com/office/drawing/2014/main" val="1499382488"/>
                  </a:ext>
                </a:extLst>
              </a:tr>
            </a:tbl>
          </a:graphicData>
        </a:graphic>
      </p:graphicFrame>
      <p:sp>
        <p:nvSpPr>
          <p:cNvPr id="2" name="Title 1"/>
          <p:cNvSpPr>
            <a:spLocks noGrp="1"/>
          </p:cNvSpPr>
          <p:nvPr>
            <p:ph type="title"/>
          </p:nvPr>
        </p:nvSpPr>
        <p:spPr>
          <a:xfrm>
            <a:off x="800103" y="878876"/>
            <a:ext cx="7591423" cy="857250"/>
          </a:xfrm>
        </p:spPr>
        <p:txBody>
          <a:bodyPr>
            <a:normAutofit/>
          </a:bodyPr>
          <a:lstStyle/>
          <a:p>
            <a:r>
              <a:rPr lang="en-US" dirty="0"/>
              <a:t>Box 6 – Medical and Health Care Payments Example</a:t>
            </a:r>
          </a:p>
        </p:txBody>
      </p:sp>
      <p:sp>
        <p:nvSpPr>
          <p:cNvPr id="5" name="TextBox 4"/>
          <p:cNvSpPr txBox="1"/>
          <p:nvPr/>
        </p:nvSpPr>
        <p:spPr>
          <a:xfrm>
            <a:off x="1085850" y="4728920"/>
            <a:ext cx="6553200" cy="369332"/>
          </a:xfrm>
          <a:prstGeom prst="rect">
            <a:avLst/>
          </a:prstGeom>
          <a:noFill/>
        </p:spPr>
        <p:txBody>
          <a:bodyPr wrap="square" rtlCol="0">
            <a:spAutoFit/>
          </a:bodyPr>
          <a:lstStyle/>
          <a:p>
            <a:pPr marL="169069" indent="-169069"/>
            <a:r>
              <a:rPr lang="en-US" b="1" dirty="0"/>
              <a:t>*	Also make offsetting entry on Line 21 to subtract income</a:t>
            </a:r>
          </a:p>
        </p:txBody>
      </p:sp>
      <p:sp>
        <p:nvSpPr>
          <p:cNvPr id="7" name="Date Placeholder 6">
            <a:extLst>
              <a:ext uri="{FF2B5EF4-FFF2-40B4-BE49-F238E27FC236}">
                <a16:creationId xmlns:a16="http://schemas.microsoft.com/office/drawing/2014/main" id="{6B3C4076-A649-43B3-ABE8-47674869BF3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22202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17E0177D-4E95-4D8C-87DB-B6685EAB78D9}" type="slidenum">
              <a:rPr lang="en-US" smtClean="0"/>
              <a:pPr/>
              <a:t>9</a:t>
            </a:fld>
            <a:endParaRPr lang="en-US" dirty="0"/>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2334474467"/>
              </p:ext>
            </p:extLst>
          </p:nvPr>
        </p:nvGraphicFramePr>
        <p:xfrm>
          <a:off x="920356" y="2326011"/>
          <a:ext cx="7099694" cy="2961929"/>
        </p:xfrm>
        <a:graphic>
          <a:graphicData uri="http://schemas.openxmlformats.org/drawingml/2006/table">
            <a:tbl>
              <a:tblPr firstRow="1" firstCol="1" bandRow="1">
                <a:tableStyleId>{5C22544A-7EE6-4342-B048-85BDC9FD1C3A}</a:tableStyleId>
              </a:tblPr>
              <a:tblGrid>
                <a:gridCol w="4404119">
                  <a:extLst>
                    <a:ext uri="{9D8B030D-6E8A-4147-A177-3AD203B41FA5}">
                      <a16:colId xmlns:a16="http://schemas.microsoft.com/office/drawing/2014/main" val="1188063604"/>
                    </a:ext>
                  </a:extLst>
                </a:gridCol>
                <a:gridCol w="1190625">
                  <a:extLst>
                    <a:ext uri="{9D8B030D-6E8A-4147-A177-3AD203B41FA5}">
                      <a16:colId xmlns:a16="http://schemas.microsoft.com/office/drawing/2014/main" val="2053940392"/>
                    </a:ext>
                  </a:extLst>
                </a:gridCol>
                <a:gridCol w="1504950">
                  <a:extLst>
                    <a:ext uri="{9D8B030D-6E8A-4147-A177-3AD203B41FA5}">
                      <a16:colId xmlns:a16="http://schemas.microsoft.com/office/drawing/2014/main" val="699321294"/>
                    </a:ext>
                  </a:extLst>
                </a:gridCol>
              </a:tblGrid>
              <a:tr h="470391">
                <a:tc>
                  <a:txBody>
                    <a:bodyPr/>
                    <a:lstStyle/>
                    <a:p>
                      <a:pPr marL="0" marR="0" algn="ctr">
                        <a:spcBef>
                          <a:spcPts val="0"/>
                        </a:spcBef>
                        <a:spcAft>
                          <a:spcPts val="0"/>
                        </a:spcAft>
                      </a:pPr>
                      <a:r>
                        <a:rPr lang="en-US" sz="2100" dirty="0">
                          <a:effectLst/>
                        </a:rPr>
                        <a:t>Examples of Income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marL="0" marR="0" algn="ctr">
                        <a:spcBef>
                          <a:spcPts val="0"/>
                        </a:spcBef>
                        <a:spcAft>
                          <a:spcPts val="0"/>
                        </a:spcAft>
                      </a:pPr>
                      <a:r>
                        <a:rPr lang="en-US" sz="2100" dirty="0">
                          <a:effectLst/>
                        </a:rPr>
                        <a:t>Direct 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n-US"/>
                    </a:p>
                  </a:txBody>
                  <a:tcPr/>
                </a:tc>
                <a:extLst>
                  <a:ext uri="{0D108BD9-81ED-4DB2-BD59-A6C34878D82A}">
                    <a16:rowId xmlns:a16="http://schemas.microsoft.com/office/drawing/2014/main" val="2664259229"/>
                  </a:ext>
                </a:extLst>
              </a:tr>
              <a:tr h="1737158">
                <a:tc>
                  <a:txBody>
                    <a:bodyPr/>
                    <a:lstStyle/>
                    <a:p>
                      <a:pPr marL="0" marR="0">
                        <a:spcBef>
                          <a:spcPts val="0"/>
                        </a:spcBef>
                        <a:spcAft>
                          <a:spcPts val="0"/>
                        </a:spcAft>
                      </a:pPr>
                      <a:r>
                        <a:rPr lang="en-US" sz="2100" dirty="0">
                          <a:effectLst/>
                        </a:rPr>
                        <a:t>Non-Employee Compensation that is not really a business such as an honorarium for a speech where there is no continuing relationship and no expectation of ever doing it again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Box 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Line 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992596103"/>
                  </a:ext>
                </a:extLst>
              </a:tr>
              <a:tr h="754380">
                <a:tc>
                  <a:txBody>
                    <a:bodyPr/>
                    <a:lstStyle/>
                    <a:p>
                      <a:pPr marL="0" marR="0">
                        <a:spcBef>
                          <a:spcPts val="0"/>
                        </a:spcBef>
                        <a:spcAft>
                          <a:spcPts val="0"/>
                        </a:spcAft>
                      </a:pPr>
                      <a:r>
                        <a:rPr lang="en-US" sz="2100" dirty="0">
                          <a:effectLst/>
                        </a:rPr>
                        <a:t>Non-Employee Compensation that is normally a business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Box 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2100" dirty="0">
                          <a:effectLst/>
                        </a:rPr>
                        <a:t>Schedule 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2945486557"/>
                  </a:ext>
                </a:extLst>
              </a:tr>
            </a:tbl>
          </a:graphicData>
        </a:graphic>
      </p:graphicFrame>
      <p:sp>
        <p:nvSpPr>
          <p:cNvPr id="2" name="Title 1"/>
          <p:cNvSpPr>
            <a:spLocks noGrp="1"/>
          </p:cNvSpPr>
          <p:nvPr>
            <p:ph type="title"/>
          </p:nvPr>
        </p:nvSpPr>
        <p:spPr/>
        <p:txBody>
          <a:bodyPr>
            <a:normAutofit/>
          </a:bodyPr>
          <a:lstStyle/>
          <a:p>
            <a:r>
              <a:rPr lang="en-US" dirty="0"/>
              <a:t>Box 7 – Non-Employee Compensation Examples</a:t>
            </a:r>
          </a:p>
        </p:txBody>
      </p:sp>
      <p:sp>
        <p:nvSpPr>
          <p:cNvPr id="5" name="Date Placeholder 4">
            <a:extLst>
              <a:ext uri="{FF2B5EF4-FFF2-40B4-BE49-F238E27FC236}">
                <a16:creationId xmlns:a16="http://schemas.microsoft.com/office/drawing/2014/main" id="{83A9D880-BA3A-4B5F-9A20-7BE613623A3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3313439"/>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12</TotalTime>
  <Words>1158</Words>
  <Application>Microsoft Office PowerPoint</Application>
  <PresentationFormat>On-screen Show (4:3)</PresentationFormat>
  <Paragraphs>147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Default Theme</vt:lpstr>
      <vt:lpstr>Form 1099-MISC</vt:lpstr>
      <vt:lpstr>Lesson Topics</vt:lpstr>
      <vt:lpstr>Form 1099-MISC</vt:lpstr>
      <vt:lpstr>Review Form 1099-MISC with Taxpayer</vt:lpstr>
      <vt:lpstr>Include Every Form 1099-MISC in TaxSlayer</vt:lpstr>
      <vt:lpstr>Box 2 – Royalty Examples</vt:lpstr>
      <vt:lpstr>Box 3 – Other Income Examples</vt:lpstr>
      <vt:lpstr>Box 6 – Medical and Health Care Payments Example</vt:lpstr>
      <vt:lpstr>Box 7 – Non-Employee Compensation Examples</vt:lpstr>
      <vt:lpstr>Form 1099-MISC Scope</vt:lpstr>
      <vt:lpstr>Summary of TaxSlayer 1099-MISC</vt:lpstr>
      <vt:lpstr>Form 1099-MISC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2019-11-27T22:00:20Z</dcterms:modified>
</cp:coreProperties>
</file>